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2" r:id="rId4"/>
    <p:sldId id="273" r:id="rId5"/>
    <p:sldId id="263" r:id="rId6"/>
    <p:sldId id="265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90" y="18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55827E2-CE07-427C-839C-BE2E51FCDBB8}">
      <dgm:prSet phldrT="[Text]" custT="1"/>
      <dgm:spPr/>
      <dgm:t>
        <a:bodyPr/>
        <a:lstStyle/>
        <a:p>
          <a:pPr algn="l" defTabSz="914400">
            <a:buNone/>
          </a:pPr>
          <a:r>
            <a:rPr lang="es-ES" sz="2300" b="0" i="0" noProof="0" dirty="0" smtClean="0">
              <a:latin typeface="Century Gothic"/>
              <a:ea typeface="+mn-ea"/>
              <a:cs typeface="+mn-cs"/>
            </a:rPr>
            <a:t>ARGENTINA : CON 21 DIPUTADOS ACTUALMENTE</a:t>
          </a:r>
          <a:endParaRPr lang="es-ES" sz="2300" b="0" i="0" noProof="0" dirty="0">
            <a:latin typeface="Century Gothic"/>
            <a:ea typeface="+mn-ea"/>
            <a:cs typeface="+mn-cs"/>
          </a:endParaRP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 custT="1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A PARTIR DE DICIEMBRE DE 2015 : ARGENTINA CON 43 DIPUTADOS ELECTOS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034B11-C3AD-4BDE-8C6A-E2D4DA9AA38C}" type="pres">
      <dgm:prSet presAssocID="{255827E2-CE07-427C-839C-BE2E51FCDBB8}" presName="composite" presStyleCnt="0"/>
      <dgm:spPr/>
    </dgm:pt>
    <dgm:pt modelId="{6CA086D7-5D1E-45D3-971E-C6EFD2CF6400}" type="pres">
      <dgm:prSet presAssocID="{255827E2-CE07-427C-839C-BE2E51FCDBB8}" presName="bentUpArrow1" presStyleLbl="alignImgPlace1" presStyleIdx="0" presStyleCnt="1"/>
      <dgm:spPr/>
    </dgm:pt>
    <dgm:pt modelId="{E4A9213C-16BA-42C2-BA8E-C085B670751D}" type="pres">
      <dgm:prSet presAssocID="{255827E2-CE07-427C-839C-BE2E51FCDBB8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CDF9C4-1AB0-4827-A454-F7991BA3AE39}" type="pres">
      <dgm:prSet presAssocID="{255827E2-CE07-427C-839C-BE2E51FCDBB8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242C811-7723-475F-AABB-5AD61F6922C3}" type="pres">
      <dgm:prSet presAssocID="{22B85B52-EEDB-48AC-9998-BE0D123F7FE8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1" presStyleCnt="2" custScaleX="118300" custLinFactNeighborX="-25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1FC5B-33BA-4769-842E-B4FE896BE426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1" destOrd="0" parTransId="{BB5BFE0E-B039-45BE-BD5F-A1F8AB17574F}" sibTransId="{29834D85-C3E6-4A35-9EB5-194ABE6020BC}"/>
    <dgm:cxn modelId="{17C97F9B-5BCC-412D-BF2B-4B278A4DFF62}" type="presOf" srcId="{0D636056-30D8-4434-99F7-E38A6E2B8161}" destId="{AE7ECB50-F4B1-47FD-BE6E-79C06FC25BB6}" srcOrd="0" destOrd="0" presId="urn:microsoft.com/office/officeart/2005/8/layout/StepDownProcess"/>
    <dgm:cxn modelId="{D56EE04B-C60C-41C8-A0E8-03787244D13A}" type="presOf" srcId="{255827E2-CE07-427C-839C-BE2E51FCDBB8}" destId="{E4A9213C-16BA-42C2-BA8E-C085B670751D}" srcOrd="0" destOrd="0" presId="urn:microsoft.com/office/officeart/2005/8/layout/StepDownProcess"/>
    <dgm:cxn modelId="{57307241-4596-4C81-AEDD-3103B1A40EE5}" srcId="{A33F4830-5CD4-4C71-985C-0708E9B0BE14}" destId="{255827E2-CE07-427C-839C-BE2E51FCDBB8}" srcOrd="0" destOrd="0" parTransId="{CC67C3C2-15A4-4506-BA33-B1FE8A669FD6}" sibTransId="{22B85B52-EEDB-48AC-9998-BE0D123F7FE8}"/>
    <dgm:cxn modelId="{54789756-12E7-4CE2-AC94-65F9D44C13AC}" type="presParOf" srcId="{08ECF78B-FAD5-4D9C-8E49-B3383B679E74}" destId="{EC034B11-C3AD-4BDE-8C6A-E2D4DA9AA38C}" srcOrd="0" destOrd="0" presId="urn:microsoft.com/office/officeart/2005/8/layout/StepDownProcess"/>
    <dgm:cxn modelId="{AF143A25-1A18-4C56-B7B9-C7844354062B}" type="presParOf" srcId="{EC034B11-C3AD-4BDE-8C6A-E2D4DA9AA38C}" destId="{6CA086D7-5D1E-45D3-971E-C6EFD2CF6400}" srcOrd="0" destOrd="0" presId="urn:microsoft.com/office/officeart/2005/8/layout/StepDownProcess"/>
    <dgm:cxn modelId="{01D7E163-540E-43E5-9E95-5A680E2A8E0B}" type="presParOf" srcId="{EC034B11-C3AD-4BDE-8C6A-E2D4DA9AA38C}" destId="{E4A9213C-16BA-42C2-BA8E-C085B670751D}" srcOrd="1" destOrd="0" presId="urn:microsoft.com/office/officeart/2005/8/layout/StepDownProcess"/>
    <dgm:cxn modelId="{2329C355-5CA6-45FF-B598-0DD1A3A6D168}" type="presParOf" srcId="{EC034B11-C3AD-4BDE-8C6A-E2D4DA9AA38C}" destId="{C3CDF9C4-1AB0-4827-A454-F7991BA3AE39}" srcOrd="2" destOrd="0" presId="urn:microsoft.com/office/officeart/2005/8/layout/StepDownProcess"/>
    <dgm:cxn modelId="{EF2DAF52-A725-4839-8F4D-52311E054BB1}" type="presParOf" srcId="{08ECF78B-FAD5-4D9C-8E49-B3383B679E74}" destId="{2242C811-7723-475F-AABB-5AD61F6922C3}" srcOrd="1" destOrd="0" presId="urn:microsoft.com/office/officeart/2005/8/layout/StepDownProcess"/>
    <dgm:cxn modelId="{5896F07E-5E7D-475D-87A9-BA6C37997CB4}" type="presParOf" srcId="{08ECF78B-FAD5-4D9C-8E49-B3383B679E74}" destId="{27AC4152-3790-436F-BE68-EF7D8416D588}" srcOrd="2" destOrd="0" presId="urn:microsoft.com/office/officeart/2005/8/layout/StepDownProcess"/>
    <dgm:cxn modelId="{B3A11594-1791-4F7E-A366-3E49BFD3F390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86D7-5D1E-45D3-971E-C6EFD2CF6400}">
      <dsp:nvSpPr>
        <dsp:cNvPr id="0" name=""/>
        <dsp:cNvSpPr/>
      </dsp:nvSpPr>
      <dsp:spPr>
        <a:xfrm rot="5400000">
          <a:off x="454269" y="2104598"/>
          <a:ext cx="1710289" cy="19471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A9213C-16BA-42C2-BA8E-C085B670751D}">
      <dsp:nvSpPr>
        <dsp:cNvPr id="0" name=""/>
        <dsp:cNvSpPr/>
      </dsp:nvSpPr>
      <dsp:spPr>
        <a:xfrm>
          <a:off x="1146" y="208707"/>
          <a:ext cx="2879121" cy="201529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i="0" kern="1200" noProof="0" dirty="0" smtClean="0">
              <a:latin typeface="Century Gothic"/>
              <a:ea typeface="+mn-ea"/>
              <a:cs typeface="+mn-cs"/>
            </a:rPr>
            <a:t>ARGENTINA : CON 21 DIPUTADOS ACTUALMENTE</a:t>
          </a:r>
          <a:endParaRPr lang="es-ES" sz="2300" b="0" i="0" kern="1200" noProof="0" dirty="0">
            <a:latin typeface="Century Gothic"/>
            <a:ea typeface="+mn-ea"/>
            <a:cs typeface="+mn-cs"/>
          </a:endParaRPr>
        </a:p>
      </dsp:txBody>
      <dsp:txXfrm>
        <a:off x="99542" y="307103"/>
        <a:ext cx="2682329" cy="1818499"/>
      </dsp:txXfrm>
    </dsp:sp>
    <dsp:sp modelId="{C3CDF9C4-1AB0-4827-A454-F7991BA3AE39}">
      <dsp:nvSpPr>
        <dsp:cNvPr id="0" name=""/>
        <dsp:cNvSpPr/>
      </dsp:nvSpPr>
      <dsp:spPr>
        <a:xfrm>
          <a:off x="2880268" y="400911"/>
          <a:ext cx="2093998" cy="162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ECB50-F4B1-47FD-BE6E-79C06FC25BB6}">
      <dsp:nvSpPr>
        <dsp:cNvPr id="0" name=""/>
        <dsp:cNvSpPr/>
      </dsp:nvSpPr>
      <dsp:spPr>
        <a:xfrm>
          <a:off x="2315316" y="2472544"/>
          <a:ext cx="3406000" cy="201529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noProof="0" dirty="0" smtClean="0">
              <a:latin typeface="Century Gothic"/>
              <a:ea typeface="+mn-ea"/>
              <a:cs typeface="+mn-cs"/>
            </a:rPr>
            <a:t>A PARTIR DE DICIEMBRE DE 2015 : ARGENTINA CON 43 DIPUTADOS ELECTOS</a:t>
          </a:r>
        </a:p>
      </dsp:txBody>
      <dsp:txXfrm>
        <a:off x="2413712" y="2570940"/>
        <a:ext cx="3209208" cy="1818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s-MX"/>
              <a:t>15/06/2015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s-MX"/>
              <a:t>15/06/2015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 dirty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oup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2" name="Freeform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8" name="Freeform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9" name="Freeform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0" name="Freeform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1" name="Freeform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2" name="Freeform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3" name="Freeform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4" name="Freeform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5" name="Freeform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15/06/2015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s-MX"/>
              <a:pPr/>
              <a:t>15/06/2015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Elección </a:t>
            </a:r>
            <a:r>
              <a:rPr lang="es-ES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de </a:t>
            </a:r>
            <a:r>
              <a:rPr lang="es-ES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/>
            </a:r>
            <a:br>
              <a:rPr lang="es-ES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parlamentarios </a:t>
            </a:r>
            <a:b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del </a:t>
            </a: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mercosur</a:t>
            </a:r>
            <a:r>
              <a:rPr lang="es-ES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 </a:t>
            </a: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– 2015-</a:t>
            </a:r>
            <a:endParaRPr lang="es-ES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5013176"/>
            <a:ext cx="7848600" cy="11430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s-ES" sz="2900" b="0" i="0" dirty="0" smtClean="0">
                <a:solidFill>
                  <a:srgbClr val="545454"/>
                </a:solidFill>
              </a:rPr>
              <a:t>PROTOCOLO</a:t>
            </a:r>
            <a:r>
              <a:rPr lang="es-ES" sz="2000" b="0" i="0" dirty="0" smtClean="0">
                <a:solidFill>
                  <a:srgbClr val="545454"/>
                </a:solidFill>
              </a:rPr>
              <a:t> </a:t>
            </a:r>
            <a:r>
              <a:rPr lang="es-ES" sz="2900" b="0" i="0" dirty="0" smtClean="0">
                <a:solidFill>
                  <a:srgbClr val="545454"/>
                </a:solidFill>
              </a:rPr>
              <a:t>CONSTITUTIVO</a:t>
            </a:r>
            <a:r>
              <a:rPr lang="es-ES" sz="2000" b="0" i="0" dirty="0" smtClean="0">
                <a:solidFill>
                  <a:srgbClr val="545454"/>
                </a:solidFill>
              </a:rPr>
              <a:t> </a:t>
            </a:r>
            <a:r>
              <a:rPr lang="es-ES" sz="2900" b="0" i="0" dirty="0" smtClean="0">
                <a:solidFill>
                  <a:srgbClr val="545454"/>
                </a:solidFill>
              </a:rPr>
              <a:t>DEL</a:t>
            </a:r>
            <a:r>
              <a:rPr lang="es-ES" sz="2000" b="0" i="0" dirty="0" smtClean="0">
                <a:solidFill>
                  <a:srgbClr val="545454"/>
                </a:solidFill>
              </a:rPr>
              <a:t> </a:t>
            </a:r>
            <a:r>
              <a:rPr lang="es-ES" sz="2900" b="0" i="0" dirty="0" smtClean="0">
                <a:solidFill>
                  <a:srgbClr val="545454"/>
                </a:solidFill>
              </a:rPr>
              <a:t>PARLAMENTO</a:t>
            </a:r>
            <a:r>
              <a:rPr lang="es-ES" sz="2000" b="0" i="0" dirty="0" smtClean="0">
                <a:solidFill>
                  <a:srgbClr val="545454"/>
                </a:solidFill>
              </a:rPr>
              <a:t> DEL </a:t>
            </a:r>
            <a:r>
              <a:rPr lang="es-ES" sz="2900" b="0" i="0" dirty="0" smtClean="0">
                <a:solidFill>
                  <a:srgbClr val="545454"/>
                </a:solidFill>
              </a:rPr>
              <a:t>MERCOSUR </a:t>
            </a:r>
            <a:endParaRPr lang="es-ES" sz="2900" dirty="0">
              <a:solidFill>
                <a:srgbClr val="545454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s-ES" sz="2900" b="0" i="0" dirty="0" smtClean="0">
                <a:solidFill>
                  <a:srgbClr val="545454"/>
                </a:solidFill>
              </a:rPr>
              <a:t>Ley</a:t>
            </a:r>
            <a:r>
              <a:rPr lang="es-ES" sz="2000" b="0" i="0" dirty="0" smtClean="0">
                <a:solidFill>
                  <a:srgbClr val="545454"/>
                </a:solidFill>
              </a:rPr>
              <a:t> </a:t>
            </a:r>
            <a:r>
              <a:rPr lang="es-ES" sz="2600" b="0" i="0" dirty="0" smtClean="0">
                <a:solidFill>
                  <a:srgbClr val="545454"/>
                </a:solidFill>
              </a:rPr>
              <a:t>nacional</a:t>
            </a:r>
            <a:r>
              <a:rPr lang="es-ES" sz="2000" b="0" i="0" dirty="0" smtClean="0">
                <a:solidFill>
                  <a:srgbClr val="545454"/>
                </a:solidFill>
              </a:rPr>
              <a:t> nro. </a:t>
            </a:r>
            <a:r>
              <a:rPr lang="es-ES" sz="2900" b="0" i="0" dirty="0" smtClean="0">
                <a:solidFill>
                  <a:srgbClr val="545454"/>
                </a:solidFill>
              </a:rPr>
              <a:t>27.120)2014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s-ES" dirty="0" smtClean="0">
                <a:solidFill>
                  <a:srgbClr val="545454"/>
                </a:solidFill>
              </a:rPr>
              <a:t>Decreto nacional nro. 11-2015</a:t>
            </a:r>
          </a:p>
          <a:p>
            <a:pPr marL="0" indent="0" algn="l">
              <a:spcBef>
                <a:spcPts val="0"/>
              </a:spcBef>
              <a:buNone/>
            </a:pPr>
            <a:endParaRPr lang="es-ES" dirty="0" smtClean="0">
              <a:solidFill>
                <a:srgbClr val="545454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s-ES" sz="2000" b="0" i="0" dirty="0" smtClean="0">
                <a:solidFill>
                  <a:srgbClr val="545454"/>
                </a:solidFill>
              </a:rPr>
              <a:t>DRA. </a:t>
            </a:r>
            <a:r>
              <a:rPr lang="es-ES" sz="2900" dirty="0" smtClean="0">
                <a:solidFill>
                  <a:srgbClr val="545454"/>
                </a:solidFill>
              </a:rPr>
              <a:t>CLAUDIA</a:t>
            </a:r>
            <a:r>
              <a:rPr lang="es-ES" dirty="0" smtClean="0">
                <a:solidFill>
                  <a:srgbClr val="545454"/>
                </a:solidFill>
              </a:rPr>
              <a:t> </a:t>
            </a:r>
            <a:r>
              <a:rPr lang="es-ES" sz="3200" dirty="0" smtClean="0">
                <a:solidFill>
                  <a:srgbClr val="545454"/>
                </a:solidFill>
              </a:rPr>
              <a:t>LILIAN</a:t>
            </a:r>
            <a:r>
              <a:rPr lang="es-ES" dirty="0" smtClean="0">
                <a:solidFill>
                  <a:srgbClr val="545454"/>
                </a:solidFill>
              </a:rPr>
              <a:t> </a:t>
            </a:r>
            <a:r>
              <a:rPr lang="es-ES" sz="3200" dirty="0" smtClean="0">
                <a:solidFill>
                  <a:srgbClr val="545454"/>
                </a:solidFill>
              </a:rPr>
              <a:t>GARCIA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s-ES" sz="2000" b="0" i="0" dirty="0" smtClean="0">
                <a:solidFill>
                  <a:srgbClr val="545454"/>
                </a:solidFill>
              </a:rPr>
              <a:t>Coordinadora Nacional Legal de la RED SER FISCAL </a:t>
            </a:r>
            <a:endParaRPr lang="es-ES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2218258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PROTOCOLO CONSTITUTIVO DEL parlamento</a:t>
            </a:r>
            <a:r>
              <a:rPr lang="es-ES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del </a:t>
            </a: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MERCOSUR </a:t>
            </a:r>
            <a:b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</a:b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DECISION NRO. 23-05 DEL consejo del mercado </a:t>
            </a: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común</a:t>
            </a:r>
            <a:endParaRPr lang="es-ES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852936"/>
            <a:ext cx="9753600" cy="3319264"/>
          </a:xfrm>
        </p:spPr>
        <p:txBody>
          <a:bodyPr>
            <a:normAutofit fontScale="85000" lnSpcReduction="10000"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Crea el PARLAMENTO DEL MERCOSUR 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El mandato de los parlamentarios será de 4 años y podrán ser reelectos.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Para ser electos deberán cumplir con los mismos requisitos que para ser diputados nacionales, según el derecho del estado Parte al respecto.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Son aplicables las mismas incompatibilidades que para ser legislador se establecen en legislación nacional del estado Parte correspondiente.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ARGENTINA: </a:t>
            </a:r>
            <a:r>
              <a:rPr lang="es-ES" dirty="0" smtClean="0">
                <a:solidFill>
                  <a:srgbClr val="545454"/>
                </a:solidFill>
                <a:latin typeface="Century Gothic"/>
              </a:rPr>
              <a:t>podrá elegir 43 diputados para el PARLAMENTO DEL MERCOSUR.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8"/>
            <a:ext cx="9753600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Decisión</a:t>
            </a:r>
            <a:r>
              <a:rPr lang="es-ES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es-ES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nro. 11-14 del consejo del mercado común (</a:t>
            </a:r>
            <a:r>
              <a:rPr lang="es-ES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C</a:t>
            </a:r>
            <a:r>
              <a:rPr lang="es-ES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mc</a:t>
            </a:r>
            <a:r>
              <a:rPr lang="es-ES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)</a:t>
            </a:r>
            <a:endParaRPr lang="es-ES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12" y="2276872"/>
            <a:ext cx="5105400" cy="4032448"/>
          </a:xfrm>
        </p:spPr>
        <p:txBody>
          <a:bodyPr>
            <a:normAutofit/>
          </a:bodyPr>
          <a:lstStyle/>
          <a:p>
            <a:pPr marL="45720" indent="0" algn="ctr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es-ES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ctr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-  </a:t>
            </a:r>
            <a:r>
              <a:rPr lang="es-ES" sz="2800" dirty="0" smtClean="0">
                <a:solidFill>
                  <a:srgbClr val="545454"/>
                </a:solidFill>
                <a:latin typeface="Century Gothic"/>
              </a:rPr>
              <a:t>EL PLAZO ESTIPULADO PARA LA REALIZACION DE ELECCIONES DIRECTAS DE LEGISLADORES PARA EL ¨PARLASUR¨ FUE PRORROGADO HASTA EL 31-12-2020.</a:t>
            </a:r>
            <a:endParaRPr lang="es-ES" dirty="0" smtClean="0">
              <a:solidFill>
                <a:srgbClr val="545454"/>
              </a:solidFill>
              <a:latin typeface="Century Gothic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5535376"/>
              </p:ext>
            </p:extLst>
          </p:nvPr>
        </p:nvGraphicFramePr>
        <p:xfrm>
          <a:off x="6166420" y="1828800"/>
          <a:ext cx="5795392" cy="46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3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1988840"/>
            <a:ext cx="9753600" cy="396043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- SE </a:t>
            </a:r>
            <a:r>
              <a:rPr lang="en-US" sz="2400" dirty="0" smtClean="0"/>
              <a:t>ELEGIRÁN </a:t>
            </a:r>
            <a:r>
              <a:rPr lang="en-US" sz="2400" dirty="0" smtClean="0"/>
              <a:t>CANDIDATOS A LEGISLADORES PARA EL PARLASUR EN LAS </a:t>
            </a:r>
            <a:r>
              <a:rPr lang="en-US" sz="2400" dirty="0" smtClean="0"/>
              <a:t>PASO;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LAS BOLETAS </a:t>
            </a:r>
            <a:r>
              <a:rPr lang="en-US" sz="2400" dirty="0" smtClean="0"/>
              <a:t>DEBERÁN </a:t>
            </a:r>
            <a:r>
              <a:rPr lang="en-US" sz="2400" dirty="0" smtClean="0"/>
              <a:t>PRESENTARSE EN DOS SECCIONES: UNA PARA DISTRITO NACIONAL </a:t>
            </a:r>
            <a:r>
              <a:rPr lang="en-US" sz="2400" dirty="0" smtClean="0"/>
              <a:t>(19 </a:t>
            </a:r>
            <a:r>
              <a:rPr lang="en-US" sz="2400" dirty="0" smtClean="0"/>
              <a:t>ELEGIDOS POR DISTRITO UNICO)Y OTRA PARA LAS DISTINTAS REGIONES </a:t>
            </a:r>
            <a:r>
              <a:rPr lang="en-US" sz="2400" dirty="0" smtClean="0"/>
              <a:t>(UNO </a:t>
            </a:r>
            <a:r>
              <a:rPr lang="en-US" sz="2400" dirty="0" smtClean="0"/>
              <a:t>POR CADA PROVINCIA Y UNO POR C.A.B.A.);</a:t>
            </a:r>
            <a:br>
              <a:rPr lang="en-US" sz="2400" dirty="0" smtClean="0"/>
            </a:br>
            <a:r>
              <a:rPr lang="en-US" sz="2400" dirty="0" smtClean="0"/>
              <a:t> - CUPO FEMENINO: 30 %  UBICADAS DE MANERA QUE TENGAN POSIBILIDAD DE RESULTAR ELECTAS.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9489774" cy="173508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LEY</a:t>
            </a:r>
            <a:r>
              <a:rPr lang="en-US" dirty="0" smtClean="0"/>
              <a:t> </a:t>
            </a:r>
            <a:r>
              <a:rPr lang="en-US" sz="3200" dirty="0" smtClean="0"/>
              <a:t>NACIONAL</a:t>
            </a:r>
            <a:r>
              <a:rPr lang="en-US" dirty="0" smtClean="0"/>
              <a:t>  </a:t>
            </a:r>
            <a:r>
              <a:rPr lang="en-US" dirty="0" smtClean="0"/>
              <a:t>Nro</a:t>
            </a:r>
            <a:r>
              <a:rPr lang="en-US" dirty="0" smtClean="0"/>
              <a:t>. </a:t>
            </a:r>
            <a:r>
              <a:rPr lang="en-US" sz="3200" dirty="0" smtClean="0"/>
              <a:t>27.120/14  </a:t>
            </a:r>
            <a:r>
              <a:rPr lang="en-US" sz="3200" dirty="0" smtClean="0"/>
              <a:t>(</a:t>
            </a:r>
            <a:r>
              <a:rPr lang="es-AR" sz="3200" dirty="0" smtClean="0"/>
              <a:t>modificaciones</a:t>
            </a:r>
            <a:r>
              <a:rPr lang="en-US" sz="3200" dirty="0" smtClean="0"/>
              <a:t> </a:t>
            </a:r>
            <a:r>
              <a:rPr lang="en-US" sz="3200" dirty="0" smtClean="0"/>
              <a:t>a las </a:t>
            </a:r>
            <a:r>
              <a:rPr lang="en-US" sz="3200" dirty="0" smtClean="0"/>
              <a:t>leyes</a:t>
            </a:r>
            <a:r>
              <a:rPr lang="en-US" sz="3200" dirty="0" smtClean="0"/>
              <a:t> 26.215 –de </a:t>
            </a:r>
            <a:r>
              <a:rPr lang="en-US" sz="3200" dirty="0" smtClean="0"/>
              <a:t>financiamiento</a:t>
            </a:r>
            <a:r>
              <a:rPr lang="en-US" sz="3200" dirty="0" smtClean="0"/>
              <a:t> de </a:t>
            </a:r>
            <a:r>
              <a:rPr lang="en-US" sz="3200" dirty="0" smtClean="0"/>
              <a:t>partidos</a:t>
            </a:r>
            <a:r>
              <a:rPr lang="en-US" sz="3200" dirty="0" smtClean="0"/>
              <a:t> politicos-  y 26.571-PASO-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Parlasur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actualmente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ARGENTINA : CON 21 LEGISLADORES EN EL </a:t>
            </a:r>
            <a:r>
              <a:rPr lang="en-US" dirty="0" smtClean="0"/>
              <a:t>PARLASUR;</a:t>
            </a:r>
            <a:endParaRPr lang="en-US" dirty="0" smtClean="0"/>
          </a:p>
          <a:p>
            <a:r>
              <a:rPr lang="en-US" dirty="0" smtClean="0"/>
              <a:t>¨AD HONOREM¨, SOLO RECIBEN PASAJES PARA TRASLADARSE A SEDE DE PARLASUR EN URUGUAY Y 150 O 200 DOLARES POR </a:t>
            </a:r>
            <a:r>
              <a:rPr lang="en-US" dirty="0" smtClean="0"/>
              <a:t>DÍA </a:t>
            </a:r>
            <a:r>
              <a:rPr lang="en-US" dirty="0" smtClean="0"/>
              <a:t>EN CONEPTO DE </a:t>
            </a:r>
            <a:r>
              <a:rPr lang="en-US" dirty="0" smtClean="0"/>
              <a:t>VIÁTICOS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SON ELEGIDOS ENTRE LOS LEGISLADORES </a:t>
            </a:r>
            <a:r>
              <a:rPr lang="en-US" dirty="0" smtClean="0"/>
              <a:t>NACIONALES.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PARTI DE DICIEMBRE DE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ARGENTINA: CON 43 LEGISLADORES ELECTOS EN EL PARLASUR;</a:t>
            </a:r>
          </a:p>
          <a:p>
            <a:r>
              <a:rPr lang="en-US" dirty="0" smtClean="0"/>
              <a:t>CON LAS MISMAS PRERROGATIVAS QUE UN DIPUTADO NACIONAL;</a:t>
            </a:r>
          </a:p>
          <a:p>
            <a:r>
              <a:rPr lang="en-US" dirty="0" smtClean="0"/>
              <a:t>COMPARTIRÁN </a:t>
            </a:r>
            <a:r>
              <a:rPr lang="en-US" dirty="0" smtClean="0"/>
              <a:t>SU </a:t>
            </a:r>
            <a:r>
              <a:rPr lang="en-US" dirty="0" smtClean="0"/>
              <a:t>RÉGIMEN </a:t>
            </a:r>
            <a:r>
              <a:rPr lang="en-US" dirty="0" smtClean="0"/>
              <a:t>SALARIAL ;</a:t>
            </a:r>
          </a:p>
          <a:p>
            <a:r>
              <a:rPr lang="en-US" dirty="0" smtClean="0"/>
              <a:t>TENDRÁN </a:t>
            </a:r>
            <a:r>
              <a:rPr lang="en-US" dirty="0" smtClean="0"/>
              <a:t>FUEROS JUDICIALES.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SouthAme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E3D2254-C58D-481B-A573-15D96AB56C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Serie de mapamundis, presentación de Sudamérica (pantalla panorámica)</Template>
  <TotalTime>0</TotalTime>
  <Words>278</Words>
  <Application>Microsoft Office PowerPoint</Application>
  <PresentationFormat>Personalizado</PresentationFormat>
  <Paragraphs>32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Continental_SouthAmerica_16x9</vt:lpstr>
      <vt:lpstr>Elección de  parlamentarios  del mercosur – 2015-</vt:lpstr>
      <vt:lpstr>PROTOCOLO CONSTITUTIVO DEL parlamento del MERCOSUR  DECISION NRO. 23-05 DEL consejo del mercado común</vt:lpstr>
      <vt:lpstr>Decisión nro. 11-14 del consejo del mercado común (Cmc)</vt:lpstr>
      <vt:lpstr>- SE ELEGIRÁN CANDIDATOS A LEGISLADORES PARA EL PARLASUR EN LAS PASO; - LAS BOLETAS DEBERÁN PRESENTARSE EN DOS SECCIONES: UNA PARA DISTRITO NACIONAL (19 ELEGIDOS POR DISTRITO UNICO)Y OTRA PARA LAS DISTINTAS REGIONES (UNO POR CADA PROVINCIA Y UNO POR C.A.B.A.);  - CUPO FEMENINO: 30 %  UBICADAS DE MANERA QUE TENGAN POSIBILIDAD DE RESULTAR ELECTAS. </vt:lpstr>
      <vt:lpstr>Parlasur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2015-06-03T17:47:37Z</dcterms:created>
  <dcterms:modified xsi:type="dcterms:W3CDTF">2015-06-15T17:37:46Z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TC028048859991</vt:lpwstr>
  </property>
</Properties>
</file>