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10" r:id="rId6"/>
    <p:sldId id="311" r:id="rId7"/>
    <p:sldId id="320" r:id="rId8"/>
    <p:sldId id="313" r:id="rId9"/>
    <p:sldId id="324" r:id="rId10"/>
    <p:sldId id="315" r:id="rId11"/>
    <p:sldId id="321" r:id="rId12"/>
    <p:sldId id="322" r:id="rId13"/>
    <p:sldId id="317" r:id="rId14"/>
    <p:sldId id="323" r:id="rId15"/>
    <p:sldId id="318" r:id="rId16"/>
    <p:sldId id="319" r:id="rId17"/>
    <p:sldId id="325" r:id="rId18"/>
  </p:sldIdLst>
  <p:sldSz cx="12188825" cy="6858000"/>
  <p:notesSz cx="6858000" cy="9144000"/>
  <p:custDataLst>
    <p:tags r:id="rId21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108" y="-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 custT="1"/>
      <dgm:spPr/>
      <dgm:t>
        <a:bodyPr rtlCol="0"/>
        <a:lstStyle/>
        <a:p>
          <a:pPr rtl="0"/>
          <a:r>
            <a:rPr lang="es-ES" sz="1400" i="1" noProof="0" dirty="0" smtClean="0"/>
            <a:t>PREOCUPACION POR INFLUENCIA </a:t>
          </a:r>
          <a:r>
            <a:rPr lang="es-ES" sz="1400" noProof="0" dirty="0" smtClean="0"/>
            <a:t>EN CAPACIDAD DE LOS CIUDADANOS  PARA ELEGIR SOBRE LA BASE DE INFORMACION VERAZ</a:t>
          </a:r>
          <a:endParaRPr lang="es-ES" sz="1400" noProof="0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 custT="1"/>
      <dgm:spPr/>
      <dgm:t>
        <a:bodyPr rtlCol="0"/>
        <a:lstStyle/>
        <a:p>
          <a:pPr algn="l" rtl="0"/>
          <a:r>
            <a:rPr lang="es-ES" sz="1600" noProof="0" dirty="0" smtClean="0"/>
            <a:t>MANIPULACION DEL   CONTENIDO  “ ON LINE “ </a:t>
          </a:r>
          <a:endParaRPr lang="es-ES" sz="1600" noProof="0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BF381BD4-48DC-48BF-8C18-C307CDD4D490}">
      <dgm:prSet phldrT="[Text]" custT="1"/>
      <dgm:spPr/>
      <dgm:t>
        <a:bodyPr rtlCol="0"/>
        <a:lstStyle/>
        <a:p>
          <a:pPr algn="l" rtl="0"/>
          <a:r>
            <a:rPr lang="es-ES" sz="1600" noProof="0" dirty="0" smtClean="0"/>
            <a:t>DESINFORMACION </a:t>
          </a:r>
          <a:endParaRPr lang="es-ES" sz="1600" noProof="0" dirty="0"/>
        </a:p>
      </dgm:t>
    </dgm:pt>
    <dgm:pt modelId="{5D881325-883F-44A1-A5FB-E01856D07A5B}" type="par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2C645F98-BC4B-4797-BC42-0872EA7B0575}" type="sib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 custT="1"/>
      <dgm:spPr/>
      <dgm:t>
        <a:bodyPr rtlCol="0"/>
        <a:lstStyle/>
        <a:p>
          <a:pPr rtl="0"/>
          <a:r>
            <a:rPr lang="es-ES" sz="1800" noProof="0" dirty="0" smtClean="0"/>
            <a:t>FORMA PARA DETECTAR DISTORSION </a:t>
          </a:r>
        </a:p>
        <a:p>
          <a:pPr rtl="0"/>
          <a:r>
            <a:rPr lang="es-ES" sz="1800" noProof="0" dirty="0" smtClean="0"/>
            <a:t>“ON LINE” </a:t>
          </a:r>
          <a:endParaRPr lang="es-ES" sz="1800" noProof="0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pPr rtl="0"/>
          <a:r>
            <a:rPr lang="es-ES" noProof="0" dirty="0" smtClean="0"/>
            <a:t> CONTRARRESTAR manipulación de contenido sin socavar la libertad en Internet</a:t>
          </a:r>
          <a:endParaRPr lang="es-ES" noProof="0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 custT="1"/>
      <dgm:spPr/>
      <dgm:t>
        <a:bodyPr rtlCol="0"/>
        <a:lstStyle/>
        <a:p>
          <a:pPr algn="l" rtl="0"/>
          <a:r>
            <a:rPr lang="es-ES" sz="1400" noProof="0" dirty="0" smtClean="0"/>
            <a:t>EDUCACION PUBLICA  PARA DETECTAR NOTICIAS Y COMENTARIOS FALSOS  O ENGAÑOSOS</a:t>
          </a:r>
          <a:endParaRPr lang="es-ES" sz="1400" noProof="0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034009A9-8BE9-4819-AD05-034436CE35BF}">
      <dgm:prSet phldrT="[Text]"/>
      <dgm:spPr/>
      <dgm:t>
        <a:bodyPr rtlCol="0"/>
        <a:lstStyle/>
        <a:p>
          <a:pPr algn="l" rtl="0"/>
          <a:endParaRPr lang="es-ES" sz="1700" noProof="0" dirty="0"/>
        </a:p>
      </dgm:t>
    </dgm:pt>
    <dgm:pt modelId="{46C43907-17D1-4115-B9CC-63DE8AB699B3}" type="parTrans" cxnId="{A4D8944F-D22B-4F82-B00D-F52160C65329}">
      <dgm:prSet/>
      <dgm:spPr/>
      <dgm:t>
        <a:bodyPr/>
        <a:lstStyle/>
        <a:p>
          <a:endParaRPr lang="es-AR"/>
        </a:p>
      </dgm:t>
    </dgm:pt>
    <dgm:pt modelId="{EED05C86-9392-4372-B6EB-84AD3F156A99}" type="sibTrans" cxnId="{A4D8944F-D22B-4F82-B00D-F52160C65329}">
      <dgm:prSet/>
      <dgm:spPr/>
      <dgm:t>
        <a:bodyPr/>
        <a:lstStyle/>
        <a:p>
          <a:endParaRPr lang="es-AR"/>
        </a:p>
      </dgm:t>
    </dgm:pt>
    <dgm:pt modelId="{263C65A0-CB9A-4E44-A93D-8F10E9B7913A}">
      <dgm:prSet phldrT="[Text]" custT="1"/>
      <dgm:spPr/>
      <dgm:t>
        <a:bodyPr rtlCol="0"/>
        <a:lstStyle/>
        <a:p>
          <a:pPr algn="l" rtl="0"/>
          <a:r>
            <a:rPr lang="es-ES" sz="2400" noProof="0" dirty="0" smtClean="0"/>
            <a:t>Técnicas para desinformación:</a:t>
          </a:r>
          <a:r>
            <a:rPr lang="es-ES" sz="2000" noProof="0" dirty="0" smtClean="0"/>
            <a:t> </a:t>
          </a:r>
          <a:r>
            <a:rPr lang="es-ES" sz="2000" b="1" noProof="0" dirty="0" smtClean="0"/>
            <a:t>“</a:t>
          </a:r>
          <a:r>
            <a:rPr lang="es-ES" sz="2400" b="1" noProof="0" dirty="0" smtClean="0"/>
            <a:t>TROLLS</a:t>
          </a:r>
          <a:r>
            <a:rPr lang="es-ES" sz="2000" b="1" noProof="0" dirty="0" smtClean="0"/>
            <a:t>”,</a:t>
          </a:r>
          <a:r>
            <a:rPr lang="es-ES" sz="2400" noProof="0" dirty="0" smtClean="0"/>
            <a:t>“FAKE NEWS”,“BOTS” </a:t>
          </a:r>
          <a:endParaRPr lang="es-ES" sz="1700" noProof="0" dirty="0"/>
        </a:p>
      </dgm:t>
    </dgm:pt>
    <dgm:pt modelId="{11BF3980-7657-4B0E-90B6-C92E502BFFB2}" type="parTrans" cxnId="{C30D9589-29A1-4A9E-A5CA-A792B02C1687}">
      <dgm:prSet/>
      <dgm:spPr/>
      <dgm:t>
        <a:bodyPr/>
        <a:lstStyle/>
        <a:p>
          <a:endParaRPr lang="es-AR"/>
        </a:p>
      </dgm:t>
    </dgm:pt>
    <dgm:pt modelId="{9B00295A-5DAD-4807-89D9-4715490E01AA}" type="sibTrans" cxnId="{C30D9589-29A1-4A9E-A5CA-A792B02C1687}">
      <dgm:prSet/>
      <dgm:spPr/>
      <dgm:t>
        <a:bodyPr/>
        <a:lstStyle/>
        <a:p>
          <a:endParaRPr lang="es-AR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ScaleX="149143" custScaleY="103556" custLinFactNeighborX="36815" custLinFactNeighborY="293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 custScaleX="173076" custScaleY="227333" custLinFactNeighborX="20674" custLinFactNeighborY="34635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 rtlCol="0"/>
        <a:lstStyle/>
        <a:p>
          <a:pPr rtl="0"/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X="172431" custScaleY="148411" custLinFactNeighborX="16343" custLinFactNeighborY="1509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 custScaleX="165215" custScaleY="133134" custLinFactNeighborX="-3343" custLinFactNeighborY="-6126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 rtlCol="0"/>
        <a:lstStyle/>
        <a:p>
          <a:pPr rtl="0"/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X="83468" custScaleY="116392" custLinFactNeighborX="-4464" custLinFactNeighborY="-18578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ScaleY="200580" custLinFactNeighborX="-3814" custLinFactNeighborY="3669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C30D9589-29A1-4A9E-A5CA-A792B02C1687}" srcId="{F6D27D1B-CDCB-481F-B8FA-AB31B2A119DE}" destId="{263C65A0-CB9A-4E44-A93D-8F10E9B7913A}" srcOrd="0" destOrd="0" parTransId="{11BF3980-7657-4B0E-90B6-C92E502BFFB2}" sibTransId="{9B00295A-5DAD-4807-89D9-4715490E01AA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F17DCFB6-348E-4780-A329-061F28C5C3B4}" type="presOf" srcId="{FB986F71-3126-4196-BD30-74AEDC39A1CA}" destId="{E18C6CF4-EDEB-4539-A36D-E0355B626199}" srcOrd="0" destOrd="0" presId="urn:microsoft.com/office/officeart/2005/8/layout/hProcess4"/>
    <dgm:cxn modelId="{E7E3D898-C62B-493C-B0D5-EEC1B0F84089}" type="presOf" srcId="{034009A9-8BE9-4819-AD05-034436CE35BF}" destId="{E83793B4-2C5C-4D90-82FA-E5EE4745664D}" srcOrd="0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8F6EEB71-65E4-4FA1-97AF-A167EADA814F}" type="presOf" srcId="{BF381BD4-48DC-48BF-8C18-C307CDD4D490}" destId="{96015622-8A46-45CF-A72A-2856B699B374}" srcOrd="0" destOrd="1" presId="urn:microsoft.com/office/officeart/2005/8/layout/hProcess4"/>
    <dgm:cxn modelId="{A2B889B0-9B2A-4A0A-80BF-95CE5AC23C87}" type="presOf" srcId="{263C65A0-CB9A-4E44-A93D-8F10E9B7913A}" destId="{67FFE978-6FBE-4424-80BE-B9E4B4DD0695}" srcOrd="1" destOrd="0" presId="urn:microsoft.com/office/officeart/2005/8/layout/hProcess4"/>
    <dgm:cxn modelId="{4E2302E1-6C66-4FAE-8AC7-23ADFFBC1E60}" type="presOf" srcId="{034009A9-8BE9-4819-AD05-034436CE35BF}" destId="{67FFE978-6FBE-4424-80BE-B9E4B4DD0695}" srcOrd="1" destOrd="1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4CDA296F-F5E1-44FF-B344-08547FC99737}" type="presOf" srcId="{68838C34-4D02-49F8-ADD7-BFA90D87B7EA}" destId="{69C28D3B-E083-42DF-9EA0-916CA12125A9}" srcOrd="0" destOrd="0" presId="urn:microsoft.com/office/officeart/2005/8/layout/hProcess4"/>
    <dgm:cxn modelId="{ED00CAC4-FF34-407A-9B05-2BCAB5CF5D73}" type="presOf" srcId="{263C65A0-CB9A-4E44-A93D-8F10E9B7913A}" destId="{E83793B4-2C5C-4D90-82FA-E5EE4745664D}" srcOrd="0" destOrd="0" presId="urn:microsoft.com/office/officeart/2005/8/layout/hProcess4"/>
    <dgm:cxn modelId="{A985D39F-B157-4502-A1D2-36A99D80A3D9}" type="presOf" srcId="{F6D27D1B-CDCB-481F-B8FA-AB31B2A119DE}" destId="{029D1FDE-4DD7-4FA5-8C70-0C747477B66C}" srcOrd="0" destOrd="0" presId="urn:microsoft.com/office/officeart/2005/8/layout/hProcess4"/>
    <dgm:cxn modelId="{A88A4F38-3844-443C-81E9-F6D41D56F749}" type="presOf" srcId="{7AEB6639-3258-49E8-8B1F-B4A9C61922BE}" destId="{DC2A0ADB-DCE3-4BF4-9952-0394865777AC}" srcOrd="0" destOrd="0" presId="urn:microsoft.com/office/officeart/2005/8/layout/hProcess4"/>
    <dgm:cxn modelId="{116E062A-1026-4BFF-9440-B4ACC6CEED59}" type="presOf" srcId="{68838C34-4D02-49F8-ADD7-BFA90D87B7EA}" destId="{843715D2-C2C2-41EB-BDA3-21230FBA46DB}" srcOrd="1" destOrd="0" presId="urn:microsoft.com/office/officeart/2005/8/layout/hProcess4"/>
    <dgm:cxn modelId="{CDF19BA0-627E-414A-B76F-82430B16A178}" type="presOf" srcId="{AB2E8498-CC81-452F-A895-08F3845AA347}" destId="{96015622-8A46-45CF-A72A-2856B699B374}" srcOrd="0" destOrd="0" presId="urn:microsoft.com/office/officeart/2005/8/layout/hProcess4"/>
    <dgm:cxn modelId="{A4D8944F-D22B-4F82-B00D-F52160C65329}" srcId="{F6D27D1B-CDCB-481F-B8FA-AB31B2A119DE}" destId="{034009A9-8BE9-4819-AD05-034436CE35BF}" srcOrd="1" destOrd="0" parTransId="{46C43907-17D1-4115-B9CC-63DE8AB699B3}" sibTransId="{EED05C86-9392-4372-B6EB-84AD3F156A99}"/>
    <dgm:cxn modelId="{07246493-B24D-4E66-978C-F09114CE2D42}" type="presOf" srcId="{BF381BD4-48DC-48BF-8C18-C307CDD4D490}" destId="{BFE859F2-A9E8-4F95-9161-8EC68F2D30C4}" srcOrd="1" destOrd="1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0D952E53-8D21-4AEA-AB98-65950CF5CB2B}" type="presOf" srcId="{D0B150DF-3AA4-454C-8652-25880449C422}" destId="{6A63D16E-EEE6-4267-97EA-5AD7D2BC4E84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3599D3AC-D1FD-4DC8-B861-C955746B5E49}" type="presOf" srcId="{AB2E8498-CC81-452F-A895-08F3845AA347}" destId="{BFE859F2-A9E8-4F95-9161-8EC68F2D30C4}" srcOrd="1" destOrd="0" presId="urn:microsoft.com/office/officeart/2005/8/layout/hProcess4"/>
    <dgm:cxn modelId="{42E724B1-4457-49AA-B980-E67B628CA5AF}" type="presOf" srcId="{58828492-5CEF-4AFE-95CB-5D7E6A18158B}" destId="{047F5837-10E2-4FFC-A492-DB8A19EF48CA}" srcOrd="0" destOrd="0" presId="urn:microsoft.com/office/officeart/2005/8/layout/hProcess4"/>
    <dgm:cxn modelId="{31414D29-8401-4091-AC3F-1AF34082AA96}" type="presOf" srcId="{0E9DE493-19D7-4EC9-97C9-5F26233F1106}" destId="{3960CFF8-4383-4382-8D6D-F2A00F508E8D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2C171DDA-3CC4-47B8-B8F2-D1315D287C2A}" type="presParOf" srcId="{3960CFF8-4383-4382-8D6D-F2A00F508E8D}" destId="{366CFF54-5C8F-47F9-BFD8-D9AF3EADDA3E}" srcOrd="0" destOrd="0" presId="urn:microsoft.com/office/officeart/2005/8/layout/hProcess4"/>
    <dgm:cxn modelId="{827FDDDE-9BB8-4A72-A8E1-B1EA099CAE19}" type="presParOf" srcId="{3960CFF8-4383-4382-8D6D-F2A00F508E8D}" destId="{13688FBD-4079-41FE-A6A2-B5B0F293E6BF}" srcOrd="1" destOrd="0" presId="urn:microsoft.com/office/officeart/2005/8/layout/hProcess4"/>
    <dgm:cxn modelId="{863B0A25-7291-4347-96C5-36B779BFD7AB}" type="presParOf" srcId="{3960CFF8-4383-4382-8D6D-F2A00F508E8D}" destId="{224851B6-C14D-49DE-883B-A13003DA4601}" srcOrd="2" destOrd="0" presId="urn:microsoft.com/office/officeart/2005/8/layout/hProcess4"/>
    <dgm:cxn modelId="{20001A70-3FCD-4F85-B4FB-C226EBD5386A}" type="presParOf" srcId="{224851B6-C14D-49DE-883B-A13003DA4601}" destId="{1439717B-283C-48FF-AF62-1990F52B6512}" srcOrd="0" destOrd="0" presId="urn:microsoft.com/office/officeart/2005/8/layout/hProcess4"/>
    <dgm:cxn modelId="{5BB26AEA-D155-4F42-832D-B1EE0D37B09D}" type="presParOf" srcId="{1439717B-283C-48FF-AF62-1990F52B6512}" destId="{BCCE6711-D1D8-4B2C-917E-41AB5A6114A8}" srcOrd="0" destOrd="0" presId="urn:microsoft.com/office/officeart/2005/8/layout/hProcess4"/>
    <dgm:cxn modelId="{9D67AEA2-FF15-42D4-96E0-7717752378C2}" type="presParOf" srcId="{1439717B-283C-48FF-AF62-1990F52B6512}" destId="{96015622-8A46-45CF-A72A-2856B699B374}" srcOrd="1" destOrd="0" presId="urn:microsoft.com/office/officeart/2005/8/layout/hProcess4"/>
    <dgm:cxn modelId="{B499BFC1-CAF7-4303-B641-67B317DBE5F7}" type="presParOf" srcId="{1439717B-283C-48FF-AF62-1990F52B6512}" destId="{BFE859F2-A9E8-4F95-9161-8EC68F2D30C4}" srcOrd="2" destOrd="0" presId="urn:microsoft.com/office/officeart/2005/8/layout/hProcess4"/>
    <dgm:cxn modelId="{FEBF8F18-E3B3-475F-A794-231A84CAE40E}" type="presParOf" srcId="{1439717B-283C-48FF-AF62-1990F52B6512}" destId="{E18C6CF4-EDEB-4539-A36D-E0355B626199}" srcOrd="3" destOrd="0" presId="urn:microsoft.com/office/officeart/2005/8/layout/hProcess4"/>
    <dgm:cxn modelId="{CD36A677-7A74-4E06-BCB9-FE5C9DC3E39C}" type="presParOf" srcId="{1439717B-283C-48FF-AF62-1990F52B6512}" destId="{D9FCD5E9-9E94-4534-BAB4-3DB8EB44E7D0}" srcOrd="4" destOrd="0" presId="urn:microsoft.com/office/officeart/2005/8/layout/hProcess4"/>
    <dgm:cxn modelId="{B63B5DAF-592D-49F9-B85A-6E7DFF9F670B}" type="presParOf" srcId="{224851B6-C14D-49DE-883B-A13003DA4601}" destId="{6A63D16E-EEE6-4267-97EA-5AD7D2BC4E84}" srcOrd="1" destOrd="0" presId="urn:microsoft.com/office/officeart/2005/8/layout/hProcess4"/>
    <dgm:cxn modelId="{D73C58E6-14A1-4CD3-BD04-72FE245C2892}" type="presParOf" srcId="{224851B6-C14D-49DE-883B-A13003DA4601}" destId="{59BAED1E-A4FE-4FA3-8716-57917AF47F38}" srcOrd="2" destOrd="0" presId="urn:microsoft.com/office/officeart/2005/8/layout/hProcess4"/>
    <dgm:cxn modelId="{2665277F-FF08-4333-89FF-2123642918A2}" type="presParOf" srcId="{59BAED1E-A4FE-4FA3-8716-57917AF47F38}" destId="{5C833856-7FAF-4B27-932C-67C7D08339F2}" srcOrd="0" destOrd="0" presId="urn:microsoft.com/office/officeart/2005/8/layout/hProcess4"/>
    <dgm:cxn modelId="{42BB4506-C90F-416C-921E-AE0E737E1D29}" type="presParOf" srcId="{59BAED1E-A4FE-4FA3-8716-57917AF47F38}" destId="{E83793B4-2C5C-4D90-82FA-E5EE4745664D}" srcOrd="1" destOrd="0" presId="urn:microsoft.com/office/officeart/2005/8/layout/hProcess4"/>
    <dgm:cxn modelId="{2ADFCC02-E772-48D3-9C24-FB1F2E615E13}" type="presParOf" srcId="{59BAED1E-A4FE-4FA3-8716-57917AF47F38}" destId="{67FFE978-6FBE-4424-80BE-B9E4B4DD0695}" srcOrd="2" destOrd="0" presId="urn:microsoft.com/office/officeart/2005/8/layout/hProcess4"/>
    <dgm:cxn modelId="{7EF0647A-60D7-407F-AF5F-A3ACFD4E884D}" type="presParOf" srcId="{59BAED1E-A4FE-4FA3-8716-57917AF47F38}" destId="{029D1FDE-4DD7-4FA5-8C70-0C747477B66C}" srcOrd="3" destOrd="0" presId="urn:microsoft.com/office/officeart/2005/8/layout/hProcess4"/>
    <dgm:cxn modelId="{67F38BD0-6742-4DE4-BC65-2384137D5636}" type="presParOf" srcId="{59BAED1E-A4FE-4FA3-8716-57917AF47F38}" destId="{C2556EF6-41FF-46C6-8829-911BFA533FFE}" srcOrd="4" destOrd="0" presId="urn:microsoft.com/office/officeart/2005/8/layout/hProcess4"/>
    <dgm:cxn modelId="{09976E44-194F-48BD-8354-6BA6AF1DD6FC}" type="presParOf" srcId="{224851B6-C14D-49DE-883B-A13003DA4601}" destId="{DC2A0ADB-DCE3-4BF4-9952-0394865777AC}" srcOrd="3" destOrd="0" presId="urn:microsoft.com/office/officeart/2005/8/layout/hProcess4"/>
    <dgm:cxn modelId="{A5748C8A-8D28-4071-9835-CFA13A3C498D}" type="presParOf" srcId="{224851B6-C14D-49DE-883B-A13003DA4601}" destId="{A874A3A3-A340-4ABC-99B5-7529D4415335}" srcOrd="4" destOrd="0" presId="urn:microsoft.com/office/officeart/2005/8/layout/hProcess4"/>
    <dgm:cxn modelId="{AB5B3193-0177-493F-8B6A-3406DFAB4358}" type="presParOf" srcId="{A874A3A3-A340-4ABC-99B5-7529D4415335}" destId="{14032C0B-60AE-432B-A713-F993D1C4BA8F}" srcOrd="0" destOrd="0" presId="urn:microsoft.com/office/officeart/2005/8/layout/hProcess4"/>
    <dgm:cxn modelId="{287E839B-2F53-4A95-95EF-CDB7D8555B4F}" type="presParOf" srcId="{A874A3A3-A340-4ABC-99B5-7529D4415335}" destId="{69C28D3B-E083-42DF-9EA0-916CA12125A9}" srcOrd="1" destOrd="0" presId="urn:microsoft.com/office/officeart/2005/8/layout/hProcess4"/>
    <dgm:cxn modelId="{D1869A5A-4EFF-42D5-8076-E4AD19BD3293}" type="presParOf" srcId="{A874A3A3-A340-4ABC-99B5-7529D4415335}" destId="{843715D2-C2C2-41EB-BDA3-21230FBA46DB}" srcOrd="2" destOrd="0" presId="urn:microsoft.com/office/officeart/2005/8/layout/hProcess4"/>
    <dgm:cxn modelId="{C06AEF6B-769D-41A1-9DCC-25D4FF8CC45E}" type="presParOf" srcId="{A874A3A3-A340-4ABC-99B5-7529D4415335}" destId="{047F5837-10E2-4FFC-A492-DB8A19EF48CA}" srcOrd="3" destOrd="0" presId="urn:microsoft.com/office/officeart/2005/8/layout/hProcess4"/>
    <dgm:cxn modelId="{6BD5C072-60A4-4227-A825-C152DA2DB1ED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781045" y="1684900"/>
          <a:ext cx="3147244" cy="1802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MANIPULACION DEL   CONTENIDO  “ ON LINE “ </a:t>
          </a:r>
          <a:endParaRPr lang="es-ES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DESINFORMACION </a:t>
          </a:r>
          <a:endParaRPr lang="es-ES" sz="1600" kern="1200" noProof="0" dirty="0"/>
        </a:p>
      </dsp:txBody>
      <dsp:txXfrm>
        <a:off x="822523" y="1726378"/>
        <a:ext cx="3064288" cy="1333200"/>
      </dsp:txXfrm>
    </dsp:sp>
    <dsp:sp modelId="{6A63D16E-EEE6-4267-97EA-5AD7D2BC4E84}">
      <dsp:nvSpPr>
        <dsp:cNvPr id="0" name=""/>
        <dsp:cNvSpPr/>
      </dsp:nvSpPr>
      <dsp:spPr>
        <a:xfrm>
          <a:off x="1940000" y="1528422"/>
          <a:ext cx="3918651" cy="3918651"/>
        </a:xfrm>
        <a:prstGeom prst="leftCircularArrow">
          <a:avLst>
            <a:gd name="adj1" fmla="val 1765"/>
            <a:gd name="adj2" fmla="val 210297"/>
            <a:gd name="adj3" fmla="val 1786825"/>
            <a:gd name="adj4" fmla="val 8825506"/>
            <a:gd name="adj5" fmla="val 205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694049" y="2815806"/>
          <a:ext cx="3246473" cy="169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noProof="0" dirty="0" smtClean="0"/>
            <a:t>PREOCUPACION POR INFLUENCIA </a:t>
          </a:r>
          <a:r>
            <a:rPr lang="es-ES" sz="1400" kern="1200" noProof="0" dirty="0" smtClean="0"/>
            <a:t>EN CAPACIDAD DE LOS CIUDADANOS  PARA ELEGIR SOBRE LA BASE DE INFORMACION VERAZ</a:t>
          </a:r>
          <a:endParaRPr lang="es-ES" sz="1400" kern="1200" noProof="0" dirty="0"/>
        </a:p>
      </dsp:txBody>
      <dsp:txXfrm>
        <a:off x="743715" y="2865472"/>
        <a:ext cx="3147141" cy="1596399"/>
      </dsp:txXfrm>
    </dsp:sp>
    <dsp:sp modelId="{E83793B4-2C5C-4D90-82FA-E5EE4745664D}">
      <dsp:nvSpPr>
        <dsp:cNvPr id="0" name=""/>
        <dsp:cNvSpPr/>
      </dsp:nvSpPr>
      <dsp:spPr>
        <a:xfrm>
          <a:off x="4226909" y="1781188"/>
          <a:ext cx="3638672" cy="2583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noProof="0" dirty="0" smtClean="0"/>
            <a:t>Técnicas para desinformación:</a:t>
          </a:r>
          <a:r>
            <a:rPr lang="es-ES" sz="2000" kern="1200" noProof="0" dirty="0" smtClean="0"/>
            <a:t> </a:t>
          </a:r>
          <a:r>
            <a:rPr lang="es-ES" sz="2000" b="1" kern="1200" noProof="0" dirty="0" smtClean="0"/>
            <a:t>“</a:t>
          </a:r>
          <a:r>
            <a:rPr lang="es-ES" sz="2400" b="1" kern="1200" noProof="0" dirty="0" smtClean="0"/>
            <a:t>TROLLS</a:t>
          </a:r>
          <a:r>
            <a:rPr lang="es-ES" sz="2000" b="1" kern="1200" noProof="0" dirty="0" smtClean="0"/>
            <a:t>”,</a:t>
          </a:r>
          <a:r>
            <a:rPr lang="es-ES" sz="2400" kern="1200" noProof="0" dirty="0" smtClean="0"/>
            <a:t>“FAKE NEWS”,“BOTS” </a:t>
          </a:r>
          <a:endParaRPr lang="es-ES" sz="1700" kern="1200" noProof="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noProof="0" dirty="0"/>
        </a:p>
      </dsp:txBody>
      <dsp:txXfrm>
        <a:off x="4286353" y="2394148"/>
        <a:ext cx="3519784" cy="1910673"/>
      </dsp:txXfrm>
    </dsp:sp>
    <dsp:sp modelId="{DC2A0ADB-DCE3-4BF4-9952-0394865777AC}">
      <dsp:nvSpPr>
        <dsp:cNvPr id="0" name=""/>
        <dsp:cNvSpPr/>
      </dsp:nvSpPr>
      <dsp:spPr>
        <a:xfrm>
          <a:off x="5807016" y="337021"/>
          <a:ext cx="3262348" cy="3262348"/>
        </a:xfrm>
        <a:prstGeom prst="circularArrow">
          <a:avLst>
            <a:gd name="adj1" fmla="val 2120"/>
            <a:gd name="adj2" fmla="val 254659"/>
            <a:gd name="adj3" fmla="val 19085209"/>
            <a:gd name="adj4" fmla="val 12090889"/>
            <a:gd name="adj5" fmla="val 2473"/>
          </a:avLst>
        </a:prstGeom>
        <a:gradFill rotWithShape="0">
          <a:gsLst>
            <a:gs pos="0">
              <a:schemeClr val="accent1">
                <a:shade val="90000"/>
                <a:hueOff val="361866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6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6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440858" y="1397451"/>
          <a:ext cx="3099021" cy="993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FORMA PARA DETECTAR DISTORSION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“ON LINE” </a:t>
          </a:r>
          <a:endParaRPr lang="es-ES" sz="1800" kern="1200" noProof="0" dirty="0"/>
        </a:p>
      </dsp:txBody>
      <dsp:txXfrm>
        <a:off x="4469944" y="1426537"/>
        <a:ext cx="3040849" cy="934906"/>
      </dsp:txXfrm>
    </dsp:sp>
    <dsp:sp modelId="{69C28D3B-E083-42DF-9EA0-916CA12125A9}">
      <dsp:nvSpPr>
        <dsp:cNvPr id="0" name=""/>
        <dsp:cNvSpPr/>
      </dsp:nvSpPr>
      <dsp:spPr>
        <a:xfrm>
          <a:off x="8012121" y="1249520"/>
          <a:ext cx="1761357" cy="2025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EDUCACION PUBLICA  PARA DETECTAR NOTICIAS Y COMENTARIOS FALSOS  O ENGAÑOSOS</a:t>
          </a:r>
          <a:endParaRPr lang="es-ES" sz="1400" kern="1200" noProof="0" dirty="0"/>
        </a:p>
      </dsp:txBody>
      <dsp:txXfrm>
        <a:off x="8058740" y="1296139"/>
        <a:ext cx="1668119" cy="1498454"/>
      </dsp:txXfrm>
    </dsp:sp>
    <dsp:sp modelId="{047F5837-10E2-4FFC-A492-DB8A19EF48CA}">
      <dsp:nvSpPr>
        <dsp:cNvPr id="0" name=""/>
        <dsp:cNvSpPr/>
      </dsp:nvSpPr>
      <dsp:spPr>
        <a:xfrm>
          <a:off x="8329287" y="2981623"/>
          <a:ext cx="1875750" cy="1496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 CONTRARRESTAR manipulación de contenido sin socavar la libertad en Internet</a:t>
          </a:r>
          <a:endParaRPr lang="es-ES" sz="1700" kern="1200" noProof="0" dirty="0"/>
        </a:p>
      </dsp:txBody>
      <dsp:txXfrm>
        <a:off x="8373108" y="3025444"/>
        <a:ext cx="1788108" cy="1408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31/05/2019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49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31/05/2019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31/05/2019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31/05/2019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925742" cy="289560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/>
              <a:t>VOTO INFORMADO</a:t>
            </a:r>
            <a:br>
              <a:rPr lang="es-ES" dirty="0" smtClean="0"/>
            </a:br>
            <a:r>
              <a:rPr lang="es-ES" dirty="0" smtClean="0"/>
              <a:t> VS. </a:t>
            </a:r>
            <a:br>
              <a:rPr lang="es-ES" dirty="0" smtClean="0"/>
            </a:br>
            <a:r>
              <a:rPr lang="es-ES" dirty="0" smtClean="0"/>
              <a:t>“FAKE NEWS”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65212" y="4941168"/>
            <a:ext cx="9781727" cy="1296144"/>
          </a:xfrm>
        </p:spPr>
        <p:txBody>
          <a:bodyPr rtlCol="0"/>
          <a:lstStyle/>
          <a:p>
            <a:pPr algn="ctr" rtl="0"/>
            <a:r>
              <a:rPr lang="es-ES" dirty="0" smtClean="0"/>
              <a:t>ACORDADA NRO. 66/18 DE LA C.N.E. </a:t>
            </a:r>
          </a:p>
          <a:p>
            <a:pPr algn="ctr" rtl="0"/>
            <a:r>
              <a:rPr lang="es-ES" dirty="0" smtClean="0"/>
              <a:t>RED SER FISCAL </a:t>
            </a:r>
          </a:p>
          <a:p>
            <a:pPr algn="ctr" rtl="0"/>
            <a:r>
              <a:rPr lang="es-ES" dirty="0" smtClean="0"/>
              <a:t>Dra. CLAUDIA LILIAN GARCIA</a:t>
            </a:r>
          </a:p>
          <a:p>
            <a:pPr algn="ctr" rtl="0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944216" cy="17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 smtClean="0"/>
              <a:t>NUEVO PARADIGMA COMUNICACIONAL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508720"/>
          </a:xfrm>
        </p:spPr>
        <p:txBody>
          <a:bodyPr>
            <a:normAutofit/>
          </a:bodyPr>
          <a:lstStyle/>
          <a:p>
            <a:pPr algn="ctr"/>
            <a:r>
              <a:rPr lang="es-AR" dirty="0" smtClean="0"/>
              <a:t>POR MASIVIDAD DEL USO DE REDES SOCIALES: </a:t>
            </a:r>
          </a:p>
          <a:p>
            <a:pPr algn="ctr"/>
            <a:r>
              <a:rPr lang="es-AR" dirty="0" smtClean="0"/>
              <a:t>CAMPO ABIERTO AL MARGEN DE LA REGULACION TRADICIONAL Y QUE RESULTA PROPICIO PARA QUE SE PRODUZCAN VIOLACIONES AL REGIMEN VIGENTE EN MATERIA ELECTORAL.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663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5358" y="809628"/>
            <a:ext cx="9144001" cy="3330424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 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4400" dirty="0" smtClean="0"/>
              <a:t>GASTOS POR PROPAGANDA EN PLATAFORMAS DIGITALES EN LAS ELECCIONES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</a:t>
            </a:r>
            <a:r>
              <a:rPr lang="es-AR" dirty="0"/>
              <a:t>A</a:t>
            </a:r>
            <a:r>
              <a:rPr lang="es-AR" dirty="0" smtClean="0"/>
              <a:t>nte su incremento          es necesario disponer   mecanismos de control para detectar omisiones en declaraciones de gastos en el rubro 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1" y="3884250"/>
            <a:ext cx="4416552" cy="1344950"/>
          </a:xfrm>
        </p:spPr>
        <p:txBody>
          <a:bodyPr/>
          <a:lstStyle/>
          <a:p>
            <a:pPr algn="ctr"/>
            <a:r>
              <a:rPr lang="es-AR" sz="5400" dirty="0" smtClean="0"/>
              <a:t>2011</a:t>
            </a:r>
            <a:endParaRPr lang="es-AR" sz="5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2411" y="5013176"/>
            <a:ext cx="4416552" cy="1224136"/>
          </a:xfrm>
        </p:spPr>
        <p:txBody>
          <a:bodyPr>
            <a:normAutofit/>
          </a:bodyPr>
          <a:lstStyle/>
          <a:p>
            <a:pPr algn="ctr"/>
            <a:r>
              <a:rPr lang="es-AR" sz="8000" dirty="0" smtClean="0"/>
              <a:t>4,71 % </a:t>
            </a:r>
            <a:endParaRPr lang="es-AR" sz="8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21066" y="3884250"/>
            <a:ext cx="4416552" cy="1344950"/>
          </a:xfrm>
        </p:spPr>
        <p:txBody>
          <a:bodyPr/>
          <a:lstStyle/>
          <a:p>
            <a:pPr algn="ctr"/>
            <a:r>
              <a:rPr lang="es-AR" sz="5400" dirty="0" smtClean="0"/>
              <a:t>2017</a:t>
            </a:r>
            <a:endParaRPr lang="es-AR" sz="5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02807" y="5229200"/>
            <a:ext cx="4416552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es-AR" sz="8000" dirty="0" smtClean="0"/>
              <a:t>31,01%</a:t>
            </a:r>
            <a:endParaRPr lang="es-AR" sz="8000" dirty="0"/>
          </a:p>
        </p:txBody>
      </p:sp>
      <p:sp>
        <p:nvSpPr>
          <p:cNvPr id="7" name="Flecha derecha 6"/>
          <p:cNvSpPr/>
          <p:nvPr/>
        </p:nvSpPr>
        <p:spPr>
          <a:xfrm>
            <a:off x="5592158" y="2319498"/>
            <a:ext cx="8307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124744"/>
            <a:ext cx="3596607" cy="2592288"/>
          </a:xfrm>
        </p:spPr>
        <p:txBody>
          <a:bodyPr rtlCol="0"/>
          <a:lstStyle/>
          <a:p>
            <a:pPr algn="ctr" rtl="0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NECESIDAD DE UNA REGULACION ADECUADA E INTEGRAL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indent="-457200" algn="ctr" rtl="0">
              <a:buFont typeface="+mj-lt"/>
              <a:buAutoNum type="arabicPeriod"/>
            </a:pPr>
            <a:r>
              <a:rPr lang="es-ES" dirty="0" smtClean="0"/>
              <a:t>PUBLICAR EN LOS SITIOS WEB DEL TRIBUNAL LOS RESULTADOS DEL MONITOREO DE REDES SOCIALES Y PROPAGANDA ELECTORAL EN INTERNET;</a:t>
            </a:r>
          </a:p>
          <a:p>
            <a:pPr marL="457200" indent="-457200" algn="ctr" rtl="0">
              <a:buFont typeface="+mj-lt"/>
              <a:buAutoNum type="arabicPeriod"/>
            </a:pPr>
            <a:r>
              <a:rPr lang="es-ES" dirty="0" smtClean="0"/>
              <a:t>CREAR UN “REGISTRO DE CUENTAS DE REDES SOCIALES Y SITIOS WEB OFICIALES DE CANDIDATOS, AGRUPACIONES POLITICAS Y MAXIMAS AUTORIDADES PARTIDARIAS”;</a:t>
            </a:r>
          </a:p>
          <a:p>
            <a:pPr marL="457200" indent="-457200" algn="ctr" rtl="0">
              <a:buFont typeface="+mj-lt"/>
              <a:buAutoNum type="arabicPeriod"/>
            </a:pPr>
            <a:r>
              <a:rPr lang="es-ES" dirty="0" smtClean="0"/>
              <a:t>A PARTIR DEL 2019: LOS PARTIDOS POLITICOS DEBERAN ACOMPAÑAR EL MATERIAL AUDIOVISUAL EN LAS CAMPAÑAS DE INTERNET Y REDES SOCIALES EN LOS INFORMES FINALES DE CAMPAÑA.</a:t>
            </a:r>
          </a:p>
          <a:p>
            <a:pPr marL="0" indent="0" algn="ctr" rtl="0">
              <a:buNone/>
            </a:pP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9126" y="3717032"/>
            <a:ext cx="3581399" cy="2302768"/>
          </a:xfrm>
        </p:spPr>
        <p:txBody>
          <a:bodyPr rtlCol="0">
            <a:noAutofit/>
          </a:bodyPr>
          <a:lstStyle/>
          <a:p>
            <a:pPr algn="ctr" rtl="0"/>
            <a:r>
              <a:rPr lang="es-ES" sz="2000" dirty="0" smtClean="0"/>
              <a:t>Para verificar la autenticidad de las fuentes de información  en materia electoral y de partidos políticos, facilitando el conocimiento público de los canales oficiales de comunicación de candidatos, agrupaciones y dirigentes partidarios.</a:t>
            </a: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" y="5418"/>
            <a:ext cx="1905000" cy="11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55604" y="685800"/>
            <a:ext cx="3596607" cy="30312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 smtClean="0"/>
              <a:t>CONTROL Y CAMPAÑA DE FORMACION CIVICA Y EDUCACION DIGITAL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s-AR" dirty="0" smtClean="0"/>
          </a:p>
          <a:p>
            <a:pPr algn="ctr"/>
            <a:r>
              <a:rPr lang="es-AR" dirty="0" smtClean="0"/>
              <a:t>4.- CUERPO DE AUDITORES CONTADORES DEL TRIBUNAL: </a:t>
            </a:r>
          </a:p>
          <a:p>
            <a:pPr algn="ctr"/>
            <a:r>
              <a:rPr lang="es-AR" sz="2600" dirty="0" smtClean="0"/>
              <a:t>DEBERAN REQUERIR LOS ELEMENTOS AUDIOVISUALES EN REDES SOCIALES</a:t>
            </a:r>
          </a:p>
          <a:p>
            <a:pPr marL="0" indent="0" algn="ctr">
              <a:buNone/>
            </a:pPr>
            <a:r>
              <a:rPr lang="es-AR" dirty="0" smtClean="0"/>
              <a:t> -  </a:t>
            </a:r>
            <a:r>
              <a:rPr lang="es-AR" sz="1900" dirty="0" smtClean="0"/>
              <a:t>ADEMAS DE SOLICITAR LA INFORMACION  Y  LOS DATOS DE FACTURACION DE LAS CONSULTORAS, AGENCIAS PUBLICITARIAS Y OPERADORES QUE ACTUEN EN REDES SOCIALES- ;</a:t>
            </a:r>
          </a:p>
          <a:p>
            <a:pPr algn="ctr"/>
            <a:r>
              <a:rPr lang="es-AR" dirty="0" smtClean="0"/>
              <a:t>5.- </a:t>
            </a:r>
            <a:r>
              <a:rPr lang="es-AR" sz="2600" dirty="0" smtClean="0"/>
              <a:t>CAMPAÑA DE CONCIENTIZACION Y FORMACION CIVICA</a:t>
            </a:r>
          </a:p>
          <a:p>
            <a:pPr marL="0" indent="0" algn="ctr">
              <a:buNone/>
            </a:pPr>
            <a:r>
              <a:rPr lang="es-AR" sz="1900" dirty="0" smtClean="0"/>
              <a:t> PARA EL BUEN MANEJO DEL CIUDADANO DE LA INFORMACION POLITICA ELECTORAL EN REDES SOCIALES Y PLATAFORMAS DIGITALES, </a:t>
            </a:r>
          </a:p>
          <a:p>
            <a:pPr marL="0" indent="0" algn="ctr">
              <a:buNone/>
            </a:pPr>
            <a:r>
              <a:rPr lang="es-AR" sz="1900" dirty="0" smtClean="0"/>
              <a:t>EN PROCESO ELECTORAL DEL </a:t>
            </a:r>
            <a:r>
              <a:rPr lang="es-AR" sz="3000" dirty="0" smtClean="0"/>
              <a:t>2019.</a:t>
            </a:r>
            <a:endParaRPr lang="es-AR" sz="300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3717032"/>
            <a:ext cx="3581399" cy="2302768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es-ES" sz="2400" dirty="0" smtClean="0"/>
              <a:t>Concientización para un uso responsable y crítico de la información disponible en Internet para discernir si se tratan de noticias veraces, de calidad y de fuentes confiables</a:t>
            </a:r>
            <a:r>
              <a:rPr lang="es-ES" sz="2000" dirty="0" smtClean="0"/>
              <a:t>. 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25" y="5346853"/>
            <a:ext cx="19050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 smtClean="0"/>
              <a:t>¡Muchas gracias !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AR" sz="2800" dirty="0" smtClean="0"/>
              <a:t>Dra. Claudia Lilian </a:t>
            </a:r>
            <a:r>
              <a:rPr lang="es-AR" sz="2800" dirty="0" err="1" smtClean="0"/>
              <a:t>garcia</a:t>
            </a:r>
            <a:r>
              <a:rPr lang="es-AR" sz="2800" dirty="0" smtClean="0"/>
              <a:t> </a:t>
            </a:r>
          </a:p>
          <a:p>
            <a:pPr algn="ctr"/>
            <a:r>
              <a:rPr lang="es-AR" sz="2800" dirty="0" err="1" smtClean="0"/>
              <a:t>Coordinacion</a:t>
            </a:r>
            <a:r>
              <a:rPr lang="es-AR" sz="2800" dirty="0" smtClean="0"/>
              <a:t> nacional de </a:t>
            </a:r>
            <a:r>
              <a:rPr lang="es-AR" sz="2800" smtClean="0"/>
              <a:t>la </a:t>
            </a:r>
          </a:p>
          <a:p>
            <a:pPr algn="ctr"/>
            <a:r>
              <a:rPr lang="es-AR" sz="2800" smtClean="0"/>
              <a:t>red </a:t>
            </a:r>
            <a:r>
              <a:rPr lang="es-AR" sz="2800" dirty="0" smtClean="0"/>
              <a:t>ser fiscal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63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idx="4294967295"/>
          </p:nvPr>
        </p:nvSpPr>
        <p:spPr>
          <a:xfrm>
            <a:off x="1629916" y="332656"/>
            <a:ext cx="9144000" cy="1371600"/>
          </a:xfrm>
        </p:spPr>
        <p:txBody>
          <a:bodyPr rtlCol="0"/>
          <a:lstStyle/>
          <a:p>
            <a:pPr algn="ctr" rtl="0"/>
            <a:r>
              <a:rPr lang="es-ES" dirty="0" smtClean="0"/>
              <a:t>DEMOCRACIA REPRESENTATIVA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4294967295"/>
          </p:nvPr>
        </p:nvSpPr>
        <p:spPr>
          <a:xfrm>
            <a:off x="1639441" y="2091680"/>
            <a:ext cx="9134475" cy="4114800"/>
          </a:xfrm>
        </p:spPr>
        <p:txBody>
          <a:bodyPr rtlCol="0"/>
          <a:lstStyle/>
          <a:p>
            <a:pPr algn="ctr" rtl="0"/>
            <a:r>
              <a:rPr lang="es-ES" dirty="0" smtClean="0"/>
              <a:t>DERECHOS DE PARTICIPACION POLITICA</a:t>
            </a:r>
          </a:p>
          <a:p>
            <a:pPr algn="ctr" rtl="0"/>
            <a:r>
              <a:rPr lang="es-ES" dirty="0" smtClean="0"/>
              <a:t>DERECHO DE LOS CIUDADANOS A PARTICIPAR EN LOS ASUNTOS PUBLICOS Y ELEGIR LIBREMENTE A SUS GOBERNANTES</a:t>
            </a:r>
          </a:p>
          <a:p>
            <a:pPr algn="ctr" rtl="0"/>
            <a:r>
              <a:rPr lang="es-ES" dirty="0" smtClean="0"/>
              <a:t>PROCESOS ELECTORALES EN MEJORES CONDICIONES DE INFORMACION, IMPARCIALIDAD Y LIBERTAD</a:t>
            </a:r>
          </a:p>
          <a:p>
            <a:pPr algn="ctr" rtl="0"/>
            <a:endParaRPr lang="es-ES" sz="2800" dirty="0" smtClean="0"/>
          </a:p>
          <a:p>
            <a:pPr algn="ctr" rtl="0"/>
            <a:r>
              <a:rPr lang="es-ES" sz="2800" dirty="0" smtClean="0"/>
              <a:t>MAYOR CALIDAD DE LA DEMOCRACIA </a:t>
            </a:r>
            <a:endParaRPr lang="es-ES" sz="2800" dirty="0"/>
          </a:p>
        </p:txBody>
      </p:sp>
      <p:sp>
        <p:nvSpPr>
          <p:cNvPr id="4" name="Flecha abajo 3"/>
          <p:cNvSpPr/>
          <p:nvPr/>
        </p:nvSpPr>
        <p:spPr>
          <a:xfrm>
            <a:off x="5733816" y="436510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" y="6595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31776"/>
          </a:xfrm>
        </p:spPr>
        <p:txBody>
          <a:bodyPr rtlCol="0"/>
          <a:lstStyle/>
          <a:p>
            <a:pPr algn="ctr" rtl="0"/>
            <a:r>
              <a:rPr lang="es-ES" dirty="0" smtClean="0"/>
              <a:t>HACIA EL VOTO INFORMADO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522413" y="1916832"/>
            <a:ext cx="9134391" cy="3958952"/>
          </a:xfrm>
        </p:spPr>
        <p:txBody>
          <a:bodyPr>
            <a:normAutofit lnSpcReduction="10000"/>
          </a:bodyPr>
          <a:lstStyle/>
          <a:p>
            <a:pPr algn="ctr"/>
            <a:r>
              <a:rPr lang="es-AR" dirty="0" smtClean="0"/>
              <a:t>CORTE INTERAMERICANA DE DERECHOS HUMANOS: </a:t>
            </a:r>
          </a:p>
          <a:p>
            <a:pPr algn="ctr"/>
            <a:r>
              <a:rPr lang="es-AR" dirty="0" smtClean="0"/>
              <a:t>“LA LIBERTAD DE EXPRESION ES UNA CONDICION PARA QUE LA COMUNIDAD, A LA HORA DE EJERCER SUS OPCIONES, ESTE SUFICIENTEMENTE INFORMADA, EN EL ENTENDIMIENTO DE QUE UNA SOCIEDAD QUE NO ESTA BIEN INFORMADA NO ES PLENAMENTE LIBRE”.</a:t>
            </a:r>
          </a:p>
          <a:p>
            <a:pPr algn="ctr"/>
            <a:r>
              <a:rPr lang="es-AR" dirty="0" smtClean="0"/>
              <a:t>PRINCIPIO DE PUBLICIDAD DE LOS ACTOS DE GOBIERNO: INHERENTE AL SISTEMA REPUBLICANO ADOPTADO POR LA CONSTITUCION NACIONAL  : RESULTA NECESARIO PARA QUE LA CIUDADANIA  EJERZA EL CONTROL DEL PODER QUE LES COMPETE.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IMPACTO Y NUEVOS DESAFIOS POR EL AUGE DE LAS PLATAFORMAS Y ENTORNOS DIGITALES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04321"/>
          </a:xfrm>
        </p:spPr>
        <p:txBody>
          <a:bodyPr>
            <a:normAutofit/>
          </a:bodyPr>
          <a:lstStyle/>
          <a:p>
            <a:pPr algn="ctr"/>
            <a:r>
              <a:rPr lang="es-AR" dirty="0" smtClean="0"/>
              <a:t>NOVEDOSO CIRCUITO DE INFORMACION </a:t>
            </a:r>
          </a:p>
          <a:p>
            <a:pPr algn="ctr"/>
            <a:r>
              <a:rPr lang="es-AR" dirty="0" smtClean="0"/>
              <a:t>ACELERAN LOS TIEMPOS DE CIRCULACION Y DIFUSION DE LA INFORMACION </a:t>
            </a:r>
          </a:p>
          <a:p>
            <a:pPr algn="ctr"/>
            <a:r>
              <a:rPr lang="es-AR" dirty="0" smtClean="0"/>
              <a:t>ROL DE LAS NUEVAS TECNOLOGIAS </a:t>
            </a:r>
          </a:p>
          <a:p>
            <a:pPr algn="ctr"/>
            <a:endParaRPr lang="es-AR" dirty="0" smtClean="0"/>
          </a:p>
          <a:p>
            <a:pPr algn="ctr"/>
            <a:r>
              <a:rPr lang="es-AR" dirty="0" smtClean="0"/>
              <a:t>NUEVAS FORMAS DE CONSTRUCCION DE SENTIDO DIFERENTES A LAS DE LOS MEDIOS TRADICIONALES DE COMUNICACION</a:t>
            </a:r>
          </a:p>
          <a:p>
            <a:pPr marL="0" indent="0" algn="ctr">
              <a:buNone/>
            </a:pPr>
            <a:r>
              <a:rPr lang="es-AR" dirty="0" smtClean="0"/>
              <a:t>INCREMENTO EN LA UTILIZACION DE REDES SOCIALES POR INFORMACION DE ASUNTOS POLITICOS</a:t>
            </a:r>
            <a:endParaRPr lang="es-AR" dirty="0"/>
          </a:p>
        </p:txBody>
      </p:sp>
      <p:sp>
        <p:nvSpPr>
          <p:cNvPr id="5" name="Flecha abajo 4"/>
          <p:cNvSpPr/>
          <p:nvPr/>
        </p:nvSpPr>
        <p:spPr>
          <a:xfrm>
            <a:off x="5847292" y="378904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99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324527" cy="1031776"/>
          </a:xfrm>
        </p:spPr>
        <p:txBody>
          <a:bodyPr rtlCol="0"/>
          <a:lstStyle/>
          <a:p>
            <a:pPr algn="ctr" rtl="0"/>
            <a:r>
              <a:rPr lang="es-ES" dirty="0" smtClean="0"/>
              <a:t>NUEVO PARADIGMA DE LA ERA DIGITAL 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16833"/>
            <a:ext cx="3293487" cy="4102968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s-ES" sz="2800" dirty="0" smtClean="0"/>
              <a:t>Uso de las REDES SOCIALES para acceder a información de cuestiones políticas </a:t>
            </a:r>
            <a:endParaRPr lang="es-ES" sz="2800" dirty="0"/>
          </a:p>
          <a:p>
            <a:pPr algn="ctr" rtl="0"/>
            <a:r>
              <a:rPr lang="es-ES" sz="2800" dirty="0" smtClean="0"/>
              <a:t>Plataformas y entornos digitales : herramientas de uso masivo en los últimos años.</a:t>
            </a:r>
          </a:p>
          <a:p>
            <a:pPr marL="0" indent="0" algn="ctr" rtl="0">
              <a:buNone/>
            </a:pPr>
            <a:r>
              <a:rPr lang="es-ES" sz="2800" dirty="0" smtClean="0"/>
              <a:t>*</a:t>
            </a:r>
            <a:r>
              <a:rPr lang="es-ES" sz="1800" dirty="0" smtClean="0"/>
              <a:t>(</a:t>
            </a:r>
            <a:r>
              <a:rPr lang="es-ES" sz="1700" dirty="0" smtClean="0"/>
              <a:t>Informe 2017, Corporación </a:t>
            </a:r>
            <a:r>
              <a:rPr lang="es-ES" sz="1700" dirty="0" err="1" smtClean="0"/>
              <a:t>Latinobarómetro</a:t>
            </a:r>
            <a:r>
              <a:rPr lang="es-ES" sz="1700" dirty="0" smtClean="0"/>
              <a:t>, www.latinobarimetro.org)</a:t>
            </a:r>
            <a:endParaRPr lang="es-ES" sz="1700" dirty="0"/>
          </a:p>
        </p:txBody>
      </p:sp>
      <p:graphicFrame>
        <p:nvGraphicFramePr>
          <p:cNvPr id="9" name="Marcador de posición de contenido 8" descr="Tabla de ejemplo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4337824"/>
              </p:ext>
            </p:extLst>
          </p:nvPr>
        </p:nvGraphicFramePr>
        <p:xfrm>
          <a:off x="5086300" y="1905000"/>
          <a:ext cx="5760640" cy="397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8989"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 *  MEDIOS UTILIZADOS EN EL AÑO 2017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 smtClean="0"/>
                        <a:t>Porcentajes</a:t>
                      </a:r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5306">
                <a:tc>
                  <a:txBody>
                    <a:bodyPr/>
                    <a:lstStyle/>
                    <a:p>
                      <a:pPr rtl="0"/>
                      <a:r>
                        <a:rPr lang="es-ES" sz="3200" noProof="0" dirty="0" smtClean="0"/>
                        <a:t>Facebook   y TWITTER </a:t>
                      </a:r>
                      <a:endParaRPr lang="es-ES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3600" noProof="0" dirty="0" smtClean="0"/>
                        <a:t>28 %</a:t>
                      </a:r>
                      <a:r>
                        <a:rPr lang="es-ES" sz="2800" noProof="0" dirty="0" smtClean="0"/>
                        <a:t> </a:t>
                      </a:r>
                      <a:endParaRPr lang="es-ES" sz="2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8989">
                <a:tc>
                  <a:txBody>
                    <a:bodyPr/>
                    <a:lstStyle/>
                    <a:p>
                      <a:pPr rtl="0"/>
                      <a:r>
                        <a:rPr lang="es-ES" sz="3200" noProof="0" dirty="0" smtClean="0"/>
                        <a:t>Radio</a:t>
                      </a:r>
                      <a:endParaRPr lang="es-ES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3200" noProof="0" dirty="0" smtClean="0"/>
                        <a:t>33 %</a:t>
                      </a:r>
                      <a:endParaRPr lang="es-ES" sz="3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8989">
                <a:tc>
                  <a:txBody>
                    <a:bodyPr/>
                    <a:lstStyle/>
                    <a:p>
                      <a:pPr rtl="0"/>
                      <a:r>
                        <a:rPr lang="es-ES" sz="3200" noProof="0" dirty="0" smtClean="0"/>
                        <a:t>Medios</a:t>
                      </a:r>
                      <a:r>
                        <a:rPr lang="es-ES" sz="3200" baseline="0" noProof="0" dirty="0" smtClean="0"/>
                        <a:t> gráficos</a:t>
                      </a:r>
                      <a:endParaRPr lang="es-ES" sz="3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3200" noProof="0" dirty="0" smtClean="0"/>
                        <a:t>20% </a:t>
                      </a:r>
                      <a:endParaRPr lang="es-ES" sz="3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" y="1183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144001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/>
              <a:t>TACTICAS DE MANIPULACION Y DESINFORMACION EN LINEA </a:t>
            </a:r>
            <a:endParaRPr lang="es-ES" dirty="0"/>
          </a:p>
        </p:txBody>
      </p:sp>
      <p:graphicFrame>
        <p:nvGraphicFramePr>
          <p:cNvPr id="3" name="Marcador de posición de contenido 2" descr="Flujo alternativo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885619"/>
              </p:ext>
            </p:extLst>
          </p:nvPr>
        </p:nvGraphicFramePr>
        <p:xfrm>
          <a:off x="1077490" y="1311473"/>
          <a:ext cx="102807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905000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EXPERIENCIAS INTERNACIONALES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es-ES" sz="2200" dirty="0" smtClean="0"/>
              <a:t>CASO NORTEAMERICANO</a:t>
            </a:r>
            <a:endParaRPr lang="es-ES" sz="220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algn="ctr" rtl="0"/>
            <a:r>
              <a:rPr lang="es-ES" dirty="0" smtClean="0"/>
              <a:t>A RAIZ DE LO SUCEDIDO EN LAS ULTIMAS ELECCIONES PRESIDENCIALES: INJERENCIA RUSA EN LOS ASUNTOS INTERNOS</a:t>
            </a:r>
          </a:p>
          <a:p>
            <a:pPr marL="0" indent="0" algn="ctr" rtl="0">
              <a:buNone/>
            </a:pPr>
            <a:endParaRPr lang="es-ES" dirty="0" smtClean="0"/>
          </a:p>
          <a:p>
            <a:pPr algn="ctr" rtl="0"/>
            <a:endParaRPr lang="es-ES" dirty="0" smtClean="0"/>
          </a:p>
          <a:p>
            <a:pPr algn="ctr" rtl="0"/>
            <a:r>
              <a:rPr lang="es-ES" dirty="0" smtClean="0"/>
              <a:t> CREACION DE UNA COMISION INVESTIGADORA EN EL SENADO </a:t>
            </a:r>
            <a:endParaRPr lang="es-E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algn="ctr" rtl="0"/>
            <a:r>
              <a:rPr lang="es-ES" sz="2200" dirty="0" smtClean="0"/>
              <a:t>UNION EUROPEA</a:t>
            </a:r>
            <a:endParaRPr lang="es-ES" sz="2200" dirty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es-ES" dirty="0" smtClean="0"/>
              <a:t>HACIA UN NUEVO MARCO LEGISLATIVO SOBRE NOTICIAS FALSAS E INCITACION AL ODIO</a:t>
            </a:r>
          </a:p>
          <a:p>
            <a:pPr algn="ctr" rtl="0"/>
            <a:r>
              <a:rPr lang="es-ES" sz="1800" dirty="0" smtClean="0"/>
              <a:t>RESPONSABILIDAD DE LOS GESTORES DE PLATAFORMAS EN LINEA COMPATIBLE CON LIBERTAD DE EXPRESION    </a:t>
            </a:r>
          </a:p>
          <a:p>
            <a:pPr algn="ctr" rtl="0"/>
            <a:r>
              <a:rPr lang="es-ES" sz="1800" dirty="0" smtClean="0"/>
              <a:t>SIN EXONERAR AL PROVEEDOR DE LOS CONTROLES NECESARIOS Y TECNICAMENTE POSIBLES</a:t>
            </a:r>
            <a:endParaRPr lang="es-ES" sz="1800" dirty="0"/>
          </a:p>
        </p:txBody>
      </p:sp>
      <p:sp>
        <p:nvSpPr>
          <p:cNvPr id="7" name="Flecha abajo 6"/>
          <p:cNvSpPr/>
          <p:nvPr/>
        </p:nvSpPr>
        <p:spPr>
          <a:xfrm>
            <a:off x="3430116" y="4372485"/>
            <a:ext cx="484632" cy="648072"/>
          </a:xfrm>
          <a:prstGeom prst="downArrow">
            <a:avLst>
              <a:gd name="adj1" fmla="val 50000"/>
              <a:gd name="adj2" fmla="val 42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43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EXPERIENCIAS EUROPEAS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s-AR" sz="4600" dirty="0" smtClean="0">
                <a:solidFill>
                  <a:schemeClr val="accent1"/>
                </a:solidFill>
              </a:rPr>
              <a:t>ALEMANIA</a:t>
            </a:r>
          </a:p>
          <a:p>
            <a:pPr algn="ctr"/>
            <a:r>
              <a:rPr lang="es-AR" sz="4600" dirty="0" smtClean="0"/>
              <a:t>“LEY FAKE NEWS” : Ley para Mejorar la Aplicación de la Legislación en las </a:t>
            </a:r>
            <a:r>
              <a:rPr lang="es-AR" sz="4600" dirty="0"/>
              <a:t>R</a:t>
            </a:r>
            <a:r>
              <a:rPr lang="es-AR" sz="4600" dirty="0" smtClean="0"/>
              <a:t>edes Sociales”:</a:t>
            </a:r>
          </a:p>
          <a:p>
            <a:pPr algn="ctr"/>
            <a:r>
              <a:rPr lang="es-AR" sz="4600" dirty="0"/>
              <a:t>P</a:t>
            </a:r>
            <a:r>
              <a:rPr lang="es-AR" sz="4600" dirty="0" smtClean="0"/>
              <a:t>ara eliminar y restringir  las noticias falsas, la difamación y los mensajes de odio en las redes sociales</a:t>
            </a:r>
          </a:p>
          <a:p>
            <a:pPr algn="ctr"/>
            <a:r>
              <a:rPr lang="es-AR" sz="4600" dirty="0" smtClean="0"/>
              <a:t>Incluye multas a las plataformas que no establezcan mecanismos eficaces de gestión o bien cuando no se eliminen los contenidos falsos.</a:t>
            </a:r>
            <a:endParaRPr lang="es-AR" sz="4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s-AR" sz="4600" dirty="0" smtClean="0">
                <a:solidFill>
                  <a:schemeClr val="accent1"/>
                </a:solidFill>
              </a:rPr>
              <a:t>FRANCIA</a:t>
            </a:r>
          </a:p>
          <a:p>
            <a:pPr algn="ctr"/>
            <a:r>
              <a:rPr lang="es-AR" sz="3800" dirty="0" smtClean="0"/>
              <a:t>PROYECTO DE LEY IMPULSADO POR EL P.E.: </a:t>
            </a:r>
          </a:p>
          <a:p>
            <a:pPr algn="ctr"/>
            <a:r>
              <a:rPr lang="es-AR" sz="3800" dirty="0" smtClean="0"/>
              <a:t>Veracidad de información es un derecho ciudadano  en el ámbito digital</a:t>
            </a:r>
          </a:p>
          <a:p>
            <a:pPr algn="ctr"/>
            <a:r>
              <a:rPr lang="es-AR" sz="3800" dirty="0" smtClean="0"/>
              <a:t>Control, limitación y eventual sanción a la propagación de noticias falsas en Internet durante las campañas electorales.</a:t>
            </a:r>
          </a:p>
          <a:p>
            <a:pPr algn="ctr"/>
            <a:r>
              <a:rPr lang="es-AR" sz="4600" dirty="0" smtClean="0">
                <a:solidFill>
                  <a:schemeClr val="accent1"/>
                </a:solidFill>
              </a:rPr>
              <a:t>ITALIA</a:t>
            </a:r>
          </a:p>
          <a:p>
            <a:pPr algn="ctr"/>
            <a:r>
              <a:rPr lang="es-AR" sz="3800" dirty="0" smtClean="0"/>
              <a:t>PROYECTO DE EDUCACION CIVICA DIGITAL, para enfrentar información falsa, con herramientas para rastrear las fuentes de las noticias “</a:t>
            </a:r>
            <a:r>
              <a:rPr lang="es-AR" sz="3800" dirty="0" err="1" smtClean="0"/>
              <a:t>on</a:t>
            </a:r>
            <a:r>
              <a:rPr lang="es-AR" sz="3800" dirty="0" smtClean="0"/>
              <a:t> line” y distinguir entre contenidos  falsos y la información veraz.</a:t>
            </a:r>
            <a:endParaRPr lang="es-AR" sz="3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43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EXPERIENCIAS AMERICANAS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1" y="1867273"/>
            <a:ext cx="4416552" cy="762000"/>
          </a:xfrm>
        </p:spPr>
        <p:txBody>
          <a:bodyPr/>
          <a:lstStyle/>
          <a:p>
            <a:pPr algn="ctr"/>
            <a:r>
              <a:rPr lang="es-AR" sz="3600" dirty="0" smtClean="0"/>
              <a:t>MEXICO</a:t>
            </a:r>
            <a:endParaRPr lang="es-AR" sz="3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s-AR" dirty="0" smtClean="0"/>
              <a:t>INSTITUTO NACIONAL ELECTORAL CELEBRO CONVENIOS CON “GOOGLE”, “FACEBOOK” y  “TWITTER”: PARA PROMOVER VOTO INFORMADO Y LIBRE MEDIANTE LA DIFUSION DE INFORMACION ELECTORAL DE INTERES PUBLICO.</a:t>
            </a: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AR" sz="3600" dirty="0" smtClean="0"/>
              <a:t>BRASIL</a:t>
            </a:r>
            <a:endParaRPr lang="es-AR" sz="36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/>
              <a:t>TRIBUNAL SUPERIOR ELECTORAL CREO UN “CONSEJO CONSULTIVO SOBRE INTERNET  Y ELECCIONES” (Policía Federal, Ministerio Público y Agencia de Inteligencia): PARA IMPEDIR PROLIFERACION DE NOTICIAS FALSAS.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43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None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886</Words>
  <Application>Microsoft Office PowerPoint</Application>
  <PresentationFormat>Personalizado</PresentationFormat>
  <Paragraphs>96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Túnel azul digital 16 × 9</vt:lpstr>
      <vt:lpstr>VOTO INFORMADO  VS.  “FAKE NEWS”</vt:lpstr>
      <vt:lpstr>DEMOCRACIA REPRESENTATIVA</vt:lpstr>
      <vt:lpstr>HACIA EL VOTO INFORMADO</vt:lpstr>
      <vt:lpstr>IMPACTO Y NUEVOS DESAFIOS POR EL AUGE DE LAS PLATAFORMAS Y ENTORNOS DIGITALES </vt:lpstr>
      <vt:lpstr>NUEVO PARADIGMA DE LA ERA DIGITAL </vt:lpstr>
      <vt:lpstr>TACTICAS DE MANIPULACION Y DESINFORMACION EN LINEA </vt:lpstr>
      <vt:lpstr>EXPERIENCIAS INTERNACIONALES</vt:lpstr>
      <vt:lpstr>EXPERIENCIAS EUROPEAS</vt:lpstr>
      <vt:lpstr>EXPERIENCIAS AMERICANAS</vt:lpstr>
      <vt:lpstr>NUEVO PARADIGMA COMUNICACIONAL</vt:lpstr>
      <vt:lpstr>           GASTOS POR PROPAGANDA EN PLATAFORMAS DIGITALES EN LAS ELECCIONES  Ante su incremento          es necesario disponer   mecanismos de control para detectar omisiones en declaraciones de gastos en el rubro  </vt:lpstr>
      <vt:lpstr>   NECESIDAD DE UNA REGULACION ADECUADA E INTEGRAL</vt:lpstr>
      <vt:lpstr>CONTROL Y CAMPAÑA DE FORMACION CIVICA Y EDUCACION DIGITAL</vt:lpstr>
      <vt:lpstr>¡Muchas gracias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2018-09-24T14:53:03Z</dcterms:created>
  <dcterms:modified xsi:type="dcterms:W3CDTF">2019-05-31T11:40:53Z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